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343" r:id="rId2"/>
    <p:sldId id="307" r:id="rId3"/>
    <p:sldId id="337" r:id="rId4"/>
    <p:sldId id="291" r:id="rId5"/>
    <p:sldId id="292" r:id="rId6"/>
    <p:sldId id="300" r:id="rId7"/>
    <p:sldId id="293" r:id="rId8"/>
    <p:sldId id="306" r:id="rId9"/>
    <p:sldId id="298" r:id="rId10"/>
    <p:sldId id="302" r:id="rId11"/>
    <p:sldId id="303" r:id="rId12"/>
    <p:sldId id="305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2BE"/>
    <a:srgbClr val="FFD5D5"/>
    <a:srgbClr val="FFCCCC"/>
    <a:srgbClr val="23E53A"/>
    <a:srgbClr val="19D730"/>
    <a:srgbClr val="66CCFF"/>
    <a:srgbClr val="FFFFBD"/>
    <a:srgbClr val="FFFF99"/>
    <a:srgbClr val="FF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0" autoAdjust="0"/>
    <p:restoredTop sz="94715" autoAdjust="0"/>
  </p:normalViewPr>
  <p:slideViewPr>
    <p:cSldViewPr>
      <p:cViewPr>
        <p:scale>
          <a:sx n="102" d="100"/>
          <a:sy n="102" d="100"/>
        </p:scale>
        <p:origin x="-336" y="-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C1B6-84BD-4376-8C9A-82E2CACC83D5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59B0E-577B-42E6-B261-FEFA25AB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2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6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7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8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4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6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6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2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8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4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7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5E26-1A84-4FAD-824E-E14B4799FD1E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abc1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abc1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6">
            <a:extLst>
              <a:ext uri="{FF2B5EF4-FFF2-40B4-BE49-F238E27FC236}">
                <a16:creationId xmlns="" xmlns:a16="http://schemas.microsoft.com/office/drawing/2014/main" id="{4C804C55-1DC4-4717-B68E-558367436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" y="-168966"/>
            <a:ext cx="8965096" cy="584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18">
            <a:extLst>
              <a:ext uri="{FF2B5EF4-FFF2-40B4-BE49-F238E27FC236}">
                <a16:creationId xmlns="" xmlns:a16="http://schemas.microsoft.com/office/drawing/2014/main" id="{6C1635A4-FB75-454D-8786-4C8EBA7F3E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21698" y="1352550"/>
            <a:ext cx="2838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LUYỆN TỪ VÀ </a:t>
            </a:r>
            <a:r>
              <a:rPr lang="en-US" sz="2025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CÂU </a:t>
            </a:r>
            <a:endParaRPr lang="en-US" sz="2025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412" name="WordArt 18">
            <a:extLst>
              <a:ext uri="{FF2B5EF4-FFF2-40B4-BE49-F238E27FC236}">
                <a16:creationId xmlns="" xmlns:a16="http://schemas.microsoft.com/office/drawing/2014/main" id="{075A38D6-AB92-4219-ADAE-B6AC95C1A8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553" y="2377524"/>
            <a:ext cx="5301900" cy="10324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MRVT: CÁI ĐẸP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C5865A4-F72C-4A33-B77D-D081C4DE0832}"/>
              </a:ext>
            </a:extLst>
          </p:cNvPr>
          <p:cNvSpPr/>
          <p:nvPr/>
        </p:nvSpPr>
        <p:spPr>
          <a:xfrm>
            <a:off x="2121075" y="5238750"/>
            <a:ext cx="530190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pc="2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        </a:t>
            </a:r>
            <a:r>
              <a:rPr lang="en-US" spc="28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GV: NGUYỄN THỊ QUỲNH MAI</a:t>
            </a:r>
            <a:endParaRPr lang="en-US" spc="2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610">
              <a:schemeClr val="accent1">
                <a:lumMod val="20000"/>
                <a:lumOff val="80000"/>
              </a:schemeClr>
            </a:gs>
            <a:gs pos="29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7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8" name="Text Box 10">
            <a:extLst>
              <a:ext uri="{FF2B5EF4-FFF2-40B4-BE49-F238E27FC236}">
                <a16:creationId xmlns="" xmlns:a16="http://schemas.microsoft.com/office/drawing/2014/main" id="{0BB73007-31A1-41B3-A592-7E10F1251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856348"/>
            <a:ext cx="8382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vẻ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đẹp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2057400" y="1485900"/>
            <a:ext cx="5657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Xinh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đẹp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xinh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xắn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xinh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xinh</a:t>
            </a:r>
            <a:endParaRPr lang="en-US" altLang="en-US" sz="2400" b="1" dirty="0"/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2076450" y="3159919"/>
            <a:ext cx="520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Hùng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vĩ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tươi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tắn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xinh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xinh</a:t>
            </a:r>
            <a:endParaRPr lang="en-US" altLang="en-US" sz="2400" b="1" dirty="0"/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2057400" y="2286000"/>
            <a:ext cx="531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Thướt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tha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thùy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mị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dũng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cảm</a:t>
            </a:r>
            <a:endParaRPr lang="en-US" altLang="en-US" sz="2400" b="1" dirty="0"/>
          </a:p>
        </p:txBody>
      </p:sp>
      <p:pic>
        <p:nvPicPr>
          <p:cNvPr id="99345" name="Picture 17" descr="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859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6" name="Picture 18" descr="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2383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7" name="Picture 19" descr="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2895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61328" y="126073"/>
            <a:ext cx="4744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AI NHANH, AI ĐÚNG</a:t>
            </a:r>
          </a:p>
        </p:txBody>
      </p:sp>
    </p:spTree>
    <p:extLst>
      <p:ext uri="{BB962C8B-B14F-4D97-AF65-F5344CB8AC3E}">
        <p14:creationId xmlns:p14="http://schemas.microsoft.com/office/powerpoint/2010/main" val="211900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/>
      <p:bldP spid="99339" grpId="0"/>
      <p:bldP spid="99340" grpId="0"/>
      <p:bldP spid="99340" grpId="1"/>
      <p:bldP spid="99341" grpId="0"/>
      <p:bldP spid="99341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610">
              <a:schemeClr val="accent1">
                <a:lumMod val="20000"/>
                <a:lumOff val="80000"/>
              </a:schemeClr>
            </a:gs>
            <a:gs pos="29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7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057400" y="1485900"/>
            <a:ext cx="5657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Thật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thà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xinh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đẹp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cao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ráo</a:t>
            </a:r>
            <a:endParaRPr lang="en-US" altLang="en-US" sz="2400" b="1" dirty="0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2076450" y="3159919"/>
            <a:ext cx="520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Hoành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tráng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xinh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tươi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rực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rỡ</a:t>
            </a:r>
            <a:endParaRPr lang="en-US" altLang="en-US" sz="2400" b="1" dirty="0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057400" y="2286000"/>
            <a:ext cx="4972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Nhân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hậu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trung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thực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tế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nhị</a:t>
            </a:r>
            <a:endParaRPr lang="en-US" altLang="en-US" sz="2400" b="1" dirty="0"/>
          </a:p>
        </p:txBody>
      </p:sp>
      <p:sp>
        <p:nvSpPr>
          <p:cNvPr id="105480" name="Text Box 8">
            <a:extLst>
              <a:ext uri="{FF2B5EF4-FFF2-40B4-BE49-F238E27FC236}">
                <a16:creationId xmlns="" xmlns:a16="http://schemas.microsoft.com/office/drawing/2014/main" id="{84BB977D-F418-4217-8E4C-96E0C6517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818108"/>
            <a:ext cx="8382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vẻ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đẹp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5481" name="Picture 9" descr="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428750"/>
            <a:ext cx="57864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2" name="Picture 10" descr="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228850"/>
            <a:ext cx="52625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3" name="Picture 11" descr="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000375"/>
            <a:ext cx="534591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4" name="Picture 12" descr="animated snai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86201"/>
            <a:ext cx="222885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61328" y="126073"/>
            <a:ext cx="579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AI NHANH, AI ĐÚNG</a:t>
            </a:r>
          </a:p>
        </p:txBody>
      </p:sp>
    </p:spTree>
    <p:extLst>
      <p:ext uri="{BB962C8B-B14F-4D97-AF65-F5344CB8AC3E}">
        <p14:creationId xmlns:p14="http://schemas.microsoft.com/office/powerpoint/2010/main" val="239501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2000" tmFilter="0, 0; .2, .5; .8, .5; 1, 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000" autoRev="1" fill="hold"/>
                                        <p:tgtEl>
                                          <p:spTgt spid="1054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77" grpId="1"/>
      <p:bldP spid="105478" grpId="0"/>
      <p:bldP spid="105478" grpId="1"/>
      <p:bldP spid="105479" grpId="0"/>
      <p:bldP spid="105479" grpId="1"/>
      <p:bldP spid="105480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9771" y="2753931"/>
          <a:ext cx="3200400" cy="211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50093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nết</a:t>
                      </a:r>
                      <a:endParaRPr lang="en-US" sz="2400" b="1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7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tươi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endParaRPr lang="en-US" sz="2400" b="1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6871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gà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bới</a:t>
                      </a:r>
                      <a:endParaRPr lang="en-US" sz="2400" b="1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63712" y="2753930"/>
          <a:ext cx="4589059" cy="211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89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7176">
                <a:tc>
                  <a:txBody>
                    <a:bodyPr/>
                    <a:lstStyle/>
                    <a:p>
                      <a:pPr algn="l"/>
                      <a:r>
                        <a:rPr lang="en-US" sz="2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…,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mỉm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cười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chào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157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khen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Ba …</a:t>
                      </a: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cẩu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thả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chắc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chắn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>
            <a:endCxn id="5" idx="1"/>
          </p:cNvCxnSpPr>
          <p:nvPr/>
        </p:nvCxnSpPr>
        <p:spPr>
          <a:xfrm>
            <a:off x="3590171" y="3153981"/>
            <a:ext cx="973541" cy="657224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90171" y="4487480"/>
            <a:ext cx="973541" cy="0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0312" y="165735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Bài 4: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Điền các thành ngữ hoặc cụm từ ở cột A vào những chỗ thích hợp ở cột B: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>
            <a:stCxn id="4" idx="3"/>
          </p:cNvCxnSpPr>
          <p:nvPr/>
        </p:nvCxnSpPr>
        <p:spPr>
          <a:xfrm flipV="1">
            <a:off x="3590171" y="3153981"/>
            <a:ext cx="973541" cy="657225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15">
            <a:extLst>
              <a:ext uri="{FF2B5EF4-FFF2-40B4-BE49-F238E27FC236}">
                <a16:creationId xmlns="" xmlns:a16="http://schemas.microsoft.com/office/drawing/2014/main" id="{CB7EA0D7-0B31-478F-AFEE-B8B767EBC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7150"/>
            <a:ext cx="87741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2 năm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endParaRPr lang="en-US" altLang="en-US" sz="28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vốn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đẹp</a:t>
            </a:r>
            <a:endParaRPr lang="en-US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7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31898" y="209550"/>
            <a:ext cx="87741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2 năm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endParaRPr lang="en-US" altLang="en-US" sz="28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AE05AE99-7475-4DEE-A6D5-EC7EB021E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81150"/>
            <a:ext cx="3555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="" xmlns:a16="http://schemas.microsoft.com/office/drawing/2014/main" id="{84268110-9ED3-4EE6-B45F-85598E044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228600"/>
            <a:ext cx="6172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100" b="1">
              <a:solidFill>
                <a:schemeClr val="tx2"/>
              </a:solidFill>
            </a:endParaRPr>
          </a:p>
        </p:txBody>
      </p:sp>
      <p:sp>
        <p:nvSpPr>
          <p:cNvPr id="12291" name="Text Box 6">
            <a:extLst>
              <a:ext uri="{FF2B5EF4-FFF2-40B4-BE49-F238E27FC236}">
                <a16:creationId xmlns="" xmlns:a16="http://schemas.microsoft.com/office/drawing/2014/main" id="{00C958C1-20F5-4A68-8134-660CAF9E8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796528"/>
            <a:ext cx="6629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*.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292" name="Text Box 10">
            <a:extLst>
              <a:ext uri="{FF2B5EF4-FFF2-40B4-BE49-F238E27FC236}">
                <a16:creationId xmlns="" xmlns:a16="http://schemas.microsoft.com/office/drawing/2014/main" id="{8B0CF87D-B5CD-483B-8BE0-185FC9D9B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297" y="1273969"/>
            <a:ext cx="6629400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Màu vàng trên lưng chú lấp lánh.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Bốn cái cánh mỏng như giấy bóng.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Cái đầu tròn và hai con mắt long lanh như thuỷ tinh.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Thân chú nhỏ và thon vàng như màu vàng của nắng mùa thu.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Bốn cánh khẽ rung rung như còn đang phân vân.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="" xmlns:a16="http://schemas.microsoft.com/office/drawing/2014/main" id="{C88870B1-EF81-486D-AFDC-1FE3FCD84F28}"/>
              </a:ext>
            </a:extLst>
          </p:cNvPr>
          <p:cNvGrpSpPr>
            <a:grpSpLocks/>
          </p:cNvGrpSpPr>
          <p:nvPr/>
        </p:nvGrpSpPr>
        <p:grpSpPr bwMode="auto">
          <a:xfrm>
            <a:off x="2072879" y="1189435"/>
            <a:ext cx="3977878" cy="0"/>
            <a:chOff x="1239837" y="1586645"/>
            <a:chExt cx="5303045" cy="0"/>
          </a:xfrm>
        </p:grpSpPr>
        <p:sp>
          <p:nvSpPr>
            <p:cNvPr id="12330" name="Line 8">
              <a:extLst>
                <a:ext uri="{FF2B5EF4-FFF2-40B4-BE49-F238E27FC236}">
                  <a16:creationId xmlns="" xmlns:a16="http://schemas.microsoft.com/office/drawing/2014/main" id="{6F35BA1C-FEAB-401D-AC6E-B9627D232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837" y="1586645"/>
              <a:ext cx="11779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31" name="Line 9">
              <a:extLst>
                <a:ext uri="{FF2B5EF4-FFF2-40B4-BE49-F238E27FC236}">
                  <a16:creationId xmlns="" xmlns:a16="http://schemas.microsoft.com/office/drawing/2014/main" id="{AF2D2EB2-B116-4770-864A-AE703CB01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2419" y="1586645"/>
              <a:ext cx="24304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63A321FA-5109-4E80-9A2C-B096EEB43A9F}"/>
              </a:ext>
            </a:extLst>
          </p:cNvPr>
          <p:cNvGrpSpPr>
            <a:grpSpLocks/>
          </p:cNvGrpSpPr>
          <p:nvPr/>
        </p:nvGrpSpPr>
        <p:grpSpPr bwMode="auto">
          <a:xfrm>
            <a:off x="1314450" y="1239442"/>
            <a:ext cx="6629400" cy="645227"/>
            <a:chOff x="276225" y="1660585"/>
            <a:chExt cx="8839200" cy="859481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1978E97A-22A5-42C4-98CC-264F76F17232}"/>
                </a:ext>
              </a:extLst>
            </p:cNvPr>
            <p:cNvSpPr/>
            <p:nvPr/>
          </p:nvSpPr>
          <p:spPr>
            <a:xfrm>
              <a:off x="276225" y="1660585"/>
              <a:ext cx="8839200" cy="6090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326" name="Line 40">
              <a:extLst>
                <a:ext uri="{FF2B5EF4-FFF2-40B4-BE49-F238E27FC236}">
                  <a16:creationId xmlns="" xmlns:a16="http://schemas.microsoft.com/office/drawing/2014/main" id="{9A1ACC70-3960-467F-B5C4-A3CB20882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38430" y="1825869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27" name="Line 41">
              <a:extLst>
                <a:ext uri="{FF2B5EF4-FFF2-40B4-BE49-F238E27FC236}">
                  <a16:creationId xmlns="" xmlns:a16="http://schemas.microsoft.com/office/drawing/2014/main" id="{F9CC4C76-6215-4813-B660-4E62E5049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025" y="2133600"/>
              <a:ext cx="31670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28" name="Line 42">
              <a:extLst>
                <a:ext uri="{FF2B5EF4-FFF2-40B4-BE49-F238E27FC236}">
                  <a16:creationId xmlns="" xmlns:a16="http://schemas.microsoft.com/office/drawing/2014/main" id="{EE9B05CC-9098-4ECE-84C6-3FD88C92DD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7650" y="1825868"/>
              <a:ext cx="147638" cy="3810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29" name="Text Box 45">
              <a:extLst>
                <a:ext uri="{FF2B5EF4-FFF2-40B4-BE49-F238E27FC236}">
                  <a16:creationId xmlns="" xmlns:a16="http://schemas.microsoft.com/office/drawing/2014/main" id="{DD3093FB-3A97-4585-8078-590ACA6FB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476" y="2028093"/>
              <a:ext cx="1031875" cy="491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  <a:endParaRPr lang="vi-VN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="" xmlns:a16="http://schemas.microsoft.com/office/drawing/2014/main" id="{15B3ED5F-2BC1-4000-9B1D-B8B9BA29C9ED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1807368"/>
            <a:ext cx="6629400" cy="676513"/>
            <a:chOff x="157163" y="2409824"/>
            <a:chExt cx="8839200" cy="902018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41F5E502-947A-4486-A6B3-6C53251C4307}"/>
                </a:ext>
              </a:extLst>
            </p:cNvPr>
            <p:cNvSpPr/>
            <p:nvPr/>
          </p:nvSpPr>
          <p:spPr>
            <a:xfrm>
              <a:off x="157163" y="2409824"/>
              <a:ext cx="8839200" cy="638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mỏng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321" name="Line 56">
              <a:extLst>
                <a:ext uri="{FF2B5EF4-FFF2-40B4-BE49-F238E27FC236}">
                  <a16:creationId xmlns="" xmlns:a16="http://schemas.microsoft.com/office/drawing/2014/main" id="{F2AF55DC-E051-4BB7-B03F-DE71105C54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4900" y="2599224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22" name="Line 57">
              <a:extLst>
                <a:ext uri="{FF2B5EF4-FFF2-40B4-BE49-F238E27FC236}">
                  <a16:creationId xmlns="" xmlns:a16="http://schemas.microsoft.com/office/drawing/2014/main" id="{B2AA7B07-027B-472B-B96C-CBEF226DF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719" y="2611437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23" name="Line 58">
              <a:extLst>
                <a:ext uri="{FF2B5EF4-FFF2-40B4-BE49-F238E27FC236}">
                  <a16:creationId xmlns="" xmlns:a16="http://schemas.microsoft.com/office/drawing/2014/main" id="{2F59DB69-6B26-447E-836D-A36D4926C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916" y="2895600"/>
              <a:ext cx="16938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24" name="Text Box 59">
              <a:extLst>
                <a:ext uri="{FF2B5EF4-FFF2-40B4-BE49-F238E27FC236}">
                  <a16:creationId xmlns="" xmlns:a16="http://schemas.microsoft.com/office/drawing/2014/main" id="{B9D48023-31D8-4979-805C-61AF4ECFC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4630" y="2819399"/>
              <a:ext cx="95726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  <a:endParaRPr lang="vi-VN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9">
            <a:extLst>
              <a:ext uri="{FF2B5EF4-FFF2-40B4-BE49-F238E27FC236}">
                <a16:creationId xmlns="" xmlns:a16="http://schemas.microsoft.com/office/drawing/2014/main" id="{33B2D072-56A6-46C1-B26C-84952C7AABC5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2415779"/>
            <a:ext cx="6629400" cy="693466"/>
            <a:chOff x="165651" y="3160774"/>
            <a:chExt cx="8839200" cy="925380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4BD0C37C-A0EC-4037-A49F-DAA82DC1A5A1}"/>
                </a:ext>
              </a:extLst>
            </p:cNvPr>
            <p:cNvSpPr/>
            <p:nvPr/>
          </p:nvSpPr>
          <p:spPr>
            <a:xfrm>
              <a:off x="165651" y="3160774"/>
              <a:ext cx="8839200" cy="6593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long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lanh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thuỷ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2311" name="Group 6">
              <a:extLst>
                <a:ext uri="{FF2B5EF4-FFF2-40B4-BE49-F238E27FC236}">
                  <a16:creationId xmlns="" xmlns:a16="http://schemas.microsoft.com/office/drawing/2014/main" id="{0A3AEE73-C57F-4033-BB39-C9C582851D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138" y="3293269"/>
              <a:ext cx="4517719" cy="792885"/>
              <a:chOff x="576263" y="3445669"/>
              <a:chExt cx="4517719" cy="792885"/>
            </a:xfrm>
          </p:grpSpPr>
          <p:sp>
            <p:nvSpPr>
              <p:cNvPr id="12312" name="Text Box 91">
                <a:extLst>
                  <a:ext uri="{FF2B5EF4-FFF2-40B4-BE49-F238E27FC236}">
                    <a16:creationId xmlns="" xmlns:a16="http://schemas.microsoft.com/office/drawing/2014/main" id="{5F7221DE-5444-426F-93A7-77B218227F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6052" y="3745707"/>
                <a:ext cx="1104900" cy="492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endParaRPr lang="vi-VN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13" name="Line 92">
                <a:extLst>
                  <a:ext uri="{FF2B5EF4-FFF2-40B4-BE49-F238E27FC236}">
                    <a16:creationId xmlns="" xmlns:a16="http://schemas.microsoft.com/office/drawing/2014/main" id="{24304222-FA41-4D63-971C-D2922BE02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263" y="3810000"/>
                <a:ext cx="9286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314" name="Line 93">
                <a:extLst>
                  <a:ext uri="{FF2B5EF4-FFF2-40B4-BE49-F238E27FC236}">
                    <a16:creationId xmlns="" xmlns:a16="http://schemas.microsoft.com/office/drawing/2014/main" id="{2CE44CDE-46CF-49A2-B114-E9E57C976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7500" y="3445669"/>
                <a:ext cx="217425" cy="3810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315" name="Line 94">
                <a:extLst>
                  <a:ext uri="{FF2B5EF4-FFF2-40B4-BE49-F238E27FC236}">
                    <a16:creationId xmlns="" xmlns:a16="http://schemas.microsoft.com/office/drawing/2014/main" id="{83215AAA-D7DC-4EE6-8E9D-F352D3447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72525" y="3445669"/>
                <a:ext cx="221457" cy="3810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316" name="Line 95">
                <a:extLst>
                  <a:ext uri="{FF2B5EF4-FFF2-40B4-BE49-F238E27FC236}">
                    <a16:creationId xmlns="" xmlns:a16="http://schemas.microsoft.com/office/drawing/2014/main" id="{E58ACB8F-C5C3-49BA-86E6-6C50C7CAB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6875" y="3810000"/>
                <a:ext cx="157003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317" name="Text Box 96">
                <a:extLst>
                  <a:ext uri="{FF2B5EF4-FFF2-40B4-BE49-F238E27FC236}">
                    <a16:creationId xmlns="" xmlns:a16="http://schemas.microsoft.com/office/drawing/2014/main" id="{27CA6FE7-F2DB-4A76-AC92-8FF807F8B0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8805" y="3733800"/>
                <a:ext cx="957263" cy="492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endParaRPr lang="vi-VN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18" name="Line 93">
                <a:extLst>
                  <a:ext uri="{FF2B5EF4-FFF2-40B4-BE49-F238E27FC236}">
                    <a16:creationId xmlns="" xmlns:a16="http://schemas.microsoft.com/office/drawing/2014/main" id="{6099A44A-B092-4756-B581-90752DD05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16431" y="3488044"/>
                <a:ext cx="147638" cy="3810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319" name="Line 94">
                <a:extLst>
                  <a:ext uri="{FF2B5EF4-FFF2-40B4-BE49-F238E27FC236}">
                    <a16:creationId xmlns="" xmlns:a16="http://schemas.microsoft.com/office/drawing/2014/main" id="{D450371B-6022-4EAC-A043-CE9409BBA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87566" y="3517351"/>
                <a:ext cx="147638" cy="3810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D5D0F0B-9FA2-4D40-9FDB-A240A674C0D0}"/>
              </a:ext>
            </a:extLst>
          </p:cNvPr>
          <p:cNvGrpSpPr>
            <a:grpSpLocks/>
          </p:cNvGrpSpPr>
          <p:nvPr/>
        </p:nvGrpSpPr>
        <p:grpSpPr bwMode="auto">
          <a:xfrm>
            <a:off x="1257300" y="3030141"/>
            <a:ext cx="6629400" cy="708422"/>
            <a:chOff x="276561" y="4040981"/>
            <a:chExt cx="8839200" cy="944562"/>
          </a:xfrm>
        </p:grpSpPr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D7FE08F2-AC81-41A3-B2C8-723E9EBED584}"/>
                </a:ext>
              </a:extLst>
            </p:cNvPr>
            <p:cNvSpPr/>
            <p:nvPr/>
          </p:nvSpPr>
          <p:spPr>
            <a:xfrm>
              <a:off x="276561" y="4040981"/>
              <a:ext cx="8839200" cy="944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thon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306" name="Line 102">
              <a:extLst>
                <a:ext uri="{FF2B5EF4-FFF2-40B4-BE49-F238E27FC236}">
                  <a16:creationId xmlns="" xmlns:a16="http://schemas.microsoft.com/office/drawing/2014/main" id="{EE8374FA-29A6-49BB-97B2-CBFEC5A8BB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3923" y="4115593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7" name="Line 103">
              <a:extLst>
                <a:ext uri="{FF2B5EF4-FFF2-40B4-BE49-F238E27FC236}">
                  <a16:creationId xmlns="" xmlns:a16="http://schemas.microsoft.com/office/drawing/2014/main" id="{0AE07A3D-EA96-45A3-9DE3-D7AF5CE1D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5361" y="4115105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8" name="Line 104">
              <a:extLst>
                <a:ext uri="{FF2B5EF4-FFF2-40B4-BE49-F238E27FC236}">
                  <a16:creationId xmlns="" xmlns:a16="http://schemas.microsoft.com/office/drawing/2014/main" id="{3885BD18-E318-4043-A024-8B66FB3F4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206" y="4434375"/>
              <a:ext cx="12525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9" name="Text Box 105">
              <a:extLst>
                <a:ext uri="{FF2B5EF4-FFF2-40B4-BE49-F238E27FC236}">
                  <a16:creationId xmlns="" xmlns:a16="http://schemas.microsoft.com/office/drawing/2014/main" id="{CDFFC078-7945-4E61-9FCB-FED82DCBE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362" y="4434375"/>
              <a:ext cx="957263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  <a:endParaRPr lang="vi-VN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1FA7EC6-6E6B-4D20-9071-288DE3AD6DA0}"/>
              </a:ext>
            </a:extLst>
          </p:cNvPr>
          <p:cNvGrpSpPr>
            <a:grpSpLocks/>
          </p:cNvGrpSpPr>
          <p:nvPr/>
        </p:nvGrpSpPr>
        <p:grpSpPr bwMode="auto">
          <a:xfrm>
            <a:off x="1232297" y="3671887"/>
            <a:ext cx="6629400" cy="930117"/>
            <a:chOff x="119063" y="4962525"/>
            <a:chExt cx="8839200" cy="1240156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2A947965-DA68-4535-8701-C84061E71BA9}"/>
                </a:ext>
              </a:extLst>
            </p:cNvPr>
            <p:cNvSpPr/>
            <p:nvPr/>
          </p:nvSpPr>
          <p:spPr>
            <a:xfrm>
              <a:off x="119063" y="4962525"/>
              <a:ext cx="8839200" cy="747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khẽ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rung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vân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301" name="Line 111">
              <a:extLst>
                <a:ext uri="{FF2B5EF4-FFF2-40B4-BE49-F238E27FC236}">
                  <a16:creationId xmlns="" xmlns:a16="http://schemas.microsoft.com/office/drawing/2014/main" id="{1B2C21BC-F8DE-40F8-8097-31EF83C4B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9815" y="5181600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2" name="Line 112">
              <a:extLst>
                <a:ext uri="{FF2B5EF4-FFF2-40B4-BE49-F238E27FC236}">
                  <a16:creationId xmlns="" xmlns:a16="http://schemas.microsoft.com/office/drawing/2014/main" id="{DC5A843C-ABFC-4DA3-8316-9F37C8640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2625" y="5181600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3" name="Line 113">
              <a:extLst>
                <a:ext uri="{FF2B5EF4-FFF2-40B4-BE49-F238E27FC236}">
                  <a16:creationId xmlns="" xmlns:a16="http://schemas.microsoft.com/office/drawing/2014/main" id="{AB0F5CAC-7C87-4B52-B67B-80AF988E1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32" y="5562600"/>
              <a:ext cx="137001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4" name="Text Box 114">
              <a:extLst>
                <a:ext uri="{FF2B5EF4-FFF2-40B4-BE49-F238E27FC236}">
                  <a16:creationId xmlns="" xmlns:a16="http://schemas.microsoft.com/office/drawing/2014/main" id="{4ED13442-5C54-4F32-87DB-8F836D6FA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052" y="5710238"/>
              <a:ext cx="95726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  <a:endParaRPr lang="vi-VN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299" name="Rectangle 8">
            <a:extLst>
              <a:ext uri="{FF2B5EF4-FFF2-40B4-BE49-F238E27FC236}">
                <a16:creationId xmlns="" xmlns:a16="http://schemas.microsoft.com/office/drawing/2014/main" id="{7800622D-8544-4419-A238-64DDA247E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169" y="213122"/>
            <a:ext cx="190789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22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81535" y="1207073"/>
            <a:ext cx="8915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u="sng">
                <a:sym typeface="Wingdings" pitchFamily="2" charset="2"/>
              </a:rPr>
              <a:t>Bài 1: </a:t>
            </a:r>
            <a:r>
              <a:rPr lang="en-US" sz="2200" b="1"/>
              <a:t>Tìm </a:t>
            </a:r>
            <a:r>
              <a:rPr lang="en-US" sz="2200" b="1" dirty="0" err="1"/>
              <a:t>các</a:t>
            </a:r>
            <a:r>
              <a:rPr lang="en-US" sz="2200" b="1" dirty="0"/>
              <a:t> </a:t>
            </a:r>
            <a:r>
              <a:rPr lang="en-US" sz="2200" b="1" dirty="0" err="1"/>
              <a:t>từ</a:t>
            </a:r>
            <a:r>
              <a:rPr lang="en-US" sz="2200" b="1" dirty="0"/>
              <a:t>:</a:t>
            </a:r>
          </a:p>
        </p:txBody>
      </p:sp>
      <p:sp>
        <p:nvSpPr>
          <p:cNvPr id="3081" name="Text Box 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72353" y="1764650"/>
            <a:ext cx="2895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</a:rPr>
              <a:t>M: </a:t>
            </a:r>
            <a:r>
              <a:rPr lang="en-US" sz="2200" b="1" dirty="0" err="1">
                <a:solidFill>
                  <a:srgbClr val="FF0000"/>
                </a:solidFill>
              </a:rPr>
              <a:t>xinh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đẹp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76200" y="1511271"/>
            <a:ext cx="8839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6600"/>
                </a:solidFill>
              </a:rPr>
              <a:t> </a:t>
            </a:r>
            <a:r>
              <a:rPr lang="en-US" sz="2200" b="1" dirty="0"/>
              <a:t>a. </a:t>
            </a:r>
            <a:r>
              <a:rPr lang="en-US" sz="2200" b="1" dirty="0" err="1"/>
              <a:t>Thể</a:t>
            </a:r>
            <a:r>
              <a:rPr lang="en-US" sz="2200" b="1" dirty="0"/>
              <a:t> </a:t>
            </a:r>
            <a:r>
              <a:rPr lang="en-US" sz="2200" b="1" dirty="0" err="1"/>
              <a:t>hiện</a:t>
            </a:r>
            <a:r>
              <a:rPr lang="en-US" sz="2200" b="1" dirty="0"/>
              <a:t> </a:t>
            </a:r>
            <a:r>
              <a:rPr lang="en-US" sz="2200" b="1" dirty="0" err="1"/>
              <a:t>vẻ</a:t>
            </a:r>
            <a:r>
              <a:rPr lang="en-US" sz="2200" b="1" dirty="0"/>
              <a:t> </a:t>
            </a:r>
            <a:r>
              <a:rPr lang="en-US" sz="2200" b="1" dirty="0" err="1"/>
              <a:t>đẹp</a:t>
            </a:r>
            <a:r>
              <a:rPr lang="en-US" sz="2200" b="1" dirty="0"/>
              <a:t> </a:t>
            </a:r>
            <a:r>
              <a:rPr lang="en-US" sz="2200" b="1" dirty="0" err="1"/>
              <a:t>bên</a:t>
            </a:r>
            <a:r>
              <a:rPr lang="en-US" sz="2200" b="1" dirty="0"/>
              <a:t> </a:t>
            </a:r>
            <a:r>
              <a:rPr lang="en-US" sz="2200" b="1" dirty="0" err="1"/>
              <a:t>ngoài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con </a:t>
            </a:r>
            <a:r>
              <a:rPr lang="en-US" sz="2200" b="1" dirty="0" err="1"/>
              <a:t>người</a:t>
            </a:r>
            <a:r>
              <a:rPr lang="en-US" sz="2200" b="1" dirty="0"/>
              <a:t>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52400" y="2055996"/>
            <a:ext cx="9677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 err="1"/>
              <a:t>b.Thể</a:t>
            </a:r>
            <a:r>
              <a:rPr lang="en-US" sz="2200" b="1" dirty="0"/>
              <a:t> </a:t>
            </a:r>
            <a:r>
              <a:rPr lang="en-US" sz="2200" b="1" dirty="0" err="1"/>
              <a:t>hiện</a:t>
            </a:r>
            <a:r>
              <a:rPr lang="en-US" sz="2200" b="1" dirty="0"/>
              <a:t> </a:t>
            </a:r>
            <a:r>
              <a:rPr lang="en-US" sz="2200" b="1" dirty="0" err="1"/>
              <a:t>nét</a:t>
            </a:r>
            <a:r>
              <a:rPr lang="en-US" sz="2200" b="1" dirty="0"/>
              <a:t> </a:t>
            </a:r>
            <a:r>
              <a:rPr lang="en-US" sz="2200" b="1" dirty="0" err="1"/>
              <a:t>đẹp</a:t>
            </a:r>
            <a:r>
              <a:rPr lang="en-US" sz="2200" b="1" dirty="0"/>
              <a:t> </a:t>
            </a:r>
            <a:r>
              <a:rPr lang="en-US" sz="2200" b="1" dirty="0" err="1"/>
              <a:t>trong</a:t>
            </a:r>
            <a:r>
              <a:rPr lang="en-US" sz="2200" b="1" dirty="0"/>
              <a:t> </a:t>
            </a:r>
            <a:r>
              <a:rPr lang="en-US" sz="2200" b="1" dirty="0" err="1"/>
              <a:t>tâm</a:t>
            </a:r>
            <a:r>
              <a:rPr lang="en-US" sz="2200" b="1" dirty="0"/>
              <a:t> </a:t>
            </a:r>
            <a:r>
              <a:rPr lang="en-US" sz="2200" b="1" dirty="0" err="1"/>
              <a:t>hồn</a:t>
            </a:r>
            <a:r>
              <a:rPr lang="en-US" sz="2200" b="1" dirty="0"/>
              <a:t>, </a:t>
            </a:r>
            <a:r>
              <a:rPr lang="en-US" sz="2200" b="1" dirty="0" err="1"/>
              <a:t>tính</a:t>
            </a:r>
            <a:r>
              <a:rPr lang="en-US" sz="2200" b="1" dirty="0"/>
              <a:t> </a:t>
            </a:r>
            <a:r>
              <a:rPr lang="en-US" sz="2200" b="1" dirty="0" err="1"/>
              <a:t>cách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con </a:t>
            </a:r>
            <a:r>
              <a:rPr lang="en-US" sz="2200" b="1" dirty="0" err="1"/>
              <a:t>người</a:t>
            </a:r>
            <a:r>
              <a:rPr lang="en-US" sz="2200" b="1" dirty="0"/>
              <a:t>.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09600" y="2335108"/>
            <a:ext cx="3429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</a:rPr>
              <a:t>M: </a:t>
            </a:r>
            <a:r>
              <a:rPr lang="en-US" sz="2200" b="1" dirty="0" err="1">
                <a:solidFill>
                  <a:srgbClr val="FF0000"/>
                </a:solidFill>
              </a:rPr>
              <a:t>thùy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mị</a:t>
            </a:r>
            <a:r>
              <a:rPr lang="en-US" sz="2200" b="1" dirty="0">
                <a:solidFill>
                  <a:srgbClr val="FF0000"/>
                </a:solidFill>
              </a:rPr>
              <a:t>,</a:t>
            </a:r>
          </a:p>
        </p:txBody>
      </p:sp>
      <p:graphicFrame>
        <p:nvGraphicFramePr>
          <p:cNvPr id="3100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543952"/>
              </p:ext>
            </p:extLst>
          </p:nvPr>
        </p:nvGraphicFramePr>
        <p:xfrm>
          <a:off x="228600" y="2735158"/>
          <a:ext cx="8305800" cy="2129564"/>
        </p:xfrm>
        <a:graphic>
          <a:graphicData uri="http://schemas.openxmlformats.org/drawingml/2006/table">
            <a:tbl>
              <a:tblPr/>
              <a:tblGrid>
                <a:gridCol w="29491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566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319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75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331694" y="2798450"/>
            <a:ext cx="281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/>
              <a:t>a. </a:t>
            </a:r>
            <a:r>
              <a:rPr lang="en-US" sz="2000" b="1" dirty="0" err="1"/>
              <a:t>Thể</a:t>
            </a:r>
            <a:r>
              <a:rPr lang="en-US" sz="2000" b="1" dirty="0"/>
              <a:t> </a:t>
            </a:r>
            <a:r>
              <a:rPr lang="en-US" sz="2000" b="1" dirty="0" err="1"/>
              <a:t>hiện</a:t>
            </a:r>
            <a:r>
              <a:rPr lang="en-US" sz="2000" b="1" dirty="0"/>
              <a:t> </a:t>
            </a:r>
            <a:r>
              <a:rPr lang="en-US" sz="2000" b="1" dirty="0" err="1"/>
              <a:t>vẻ</a:t>
            </a:r>
            <a:r>
              <a:rPr lang="en-US" sz="2000" b="1" dirty="0"/>
              <a:t> </a:t>
            </a:r>
            <a:r>
              <a:rPr lang="en-US" sz="2000" b="1" dirty="0" err="1"/>
              <a:t>đẹp</a:t>
            </a:r>
            <a:r>
              <a:rPr lang="en-US" sz="2000" b="1" dirty="0"/>
              <a:t> </a:t>
            </a:r>
            <a:r>
              <a:rPr lang="en-US" sz="2000" b="1" dirty="0" err="1"/>
              <a:t>bên</a:t>
            </a:r>
            <a:r>
              <a:rPr lang="en-US" sz="2000" b="1" dirty="0"/>
              <a:t> </a:t>
            </a:r>
            <a:r>
              <a:rPr lang="en-US" sz="2000" b="1" dirty="0" err="1"/>
              <a:t>ngoài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con </a:t>
            </a:r>
            <a:r>
              <a:rPr lang="en-US" sz="2000" b="1" dirty="0" err="1"/>
              <a:t>người</a:t>
            </a:r>
            <a:r>
              <a:rPr lang="en-US" sz="2000" b="1" dirty="0"/>
              <a:t>.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304800" y="3861350"/>
            <a:ext cx="3048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/>
              <a:t>b. </a:t>
            </a:r>
            <a:r>
              <a:rPr lang="en-US" sz="2000" b="1" dirty="0" err="1"/>
              <a:t>Thể</a:t>
            </a:r>
            <a:r>
              <a:rPr lang="en-US" sz="2000" b="1" dirty="0"/>
              <a:t> </a:t>
            </a:r>
            <a:r>
              <a:rPr lang="en-US" sz="2000" b="1" dirty="0" err="1"/>
              <a:t>hiện</a:t>
            </a:r>
            <a:r>
              <a:rPr lang="en-US" sz="2000" b="1" dirty="0"/>
              <a:t> </a:t>
            </a:r>
            <a:r>
              <a:rPr lang="en-US" sz="2000" b="1" dirty="0" err="1"/>
              <a:t>nét</a:t>
            </a:r>
            <a:r>
              <a:rPr lang="en-US" sz="2000" b="1" dirty="0"/>
              <a:t> </a:t>
            </a:r>
            <a:r>
              <a:rPr lang="en-US" sz="2000" b="1" dirty="0" err="1"/>
              <a:t>đẹp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tâm</a:t>
            </a:r>
            <a:r>
              <a:rPr lang="en-US" sz="2000" b="1" dirty="0"/>
              <a:t> </a:t>
            </a:r>
            <a:r>
              <a:rPr lang="en-US" sz="2000" b="1" dirty="0" err="1"/>
              <a:t>hồn</a:t>
            </a:r>
            <a:r>
              <a:rPr lang="en-US" sz="2000" b="1" dirty="0"/>
              <a:t>, </a:t>
            </a:r>
            <a:r>
              <a:rPr lang="en-US" sz="2000" b="1" dirty="0" err="1"/>
              <a:t>tính</a:t>
            </a:r>
            <a:r>
              <a:rPr lang="en-US" sz="2000" b="1" dirty="0"/>
              <a:t> </a:t>
            </a: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con </a:t>
            </a:r>
            <a:r>
              <a:rPr lang="en-US" sz="2000" b="1" dirty="0" err="1"/>
              <a:t>người</a:t>
            </a:r>
            <a:r>
              <a:rPr lang="en-US" sz="2000" b="1" dirty="0">
                <a:solidFill>
                  <a:srgbClr val="006600"/>
                </a:solidFill>
              </a:rPr>
              <a:t>.</a:t>
            </a:r>
            <a:endParaRPr lang="en-US" sz="2000" b="1" dirty="0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3429000" y="2735158"/>
            <a:ext cx="495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000" b="1" dirty="0">
                <a:solidFill>
                  <a:srgbClr val="FF0000"/>
                </a:solidFill>
              </a:rPr>
              <a:t>M: </a:t>
            </a:r>
            <a:r>
              <a:rPr lang="en-US" sz="2000" b="1" dirty="0" err="1">
                <a:solidFill>
                  <a:srgbClr val="FF0000"/>
                </a:solidFill>
              </a:rPr>
              <a:t>xinh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đẹp</a:t>
            </a:r>
            <a:r>
              <a:rPr lang="en-US" sz="2000" b="1" dirty="0"/>
              <a:t>, </a:t>
            </a:r>
            <a:r>
              <a:rPr lang="en-US" sz="2000" b="1" dirty="0" err="1"/>
              <a:t>duyên</a:t>
            </a:r>
            <a:r>
              <a:rPr lang="en-US" sz="2000" b="1" dirty="0"/>
              <a:t> </a:t>
            </a:r>
            <a:r>
              <a:rPr lang="en-US" sz="2000" b="1" dirty="0" err="1"/>
              <a:t>dáng</a:t>
            </a:r>
            <a:r>
              <a:rPr lang="en-US" sz="2000" b="1" dirty="0"/>
              <a:t>, </a:t>
            </a:r>
            <a:r>
              <a:rPr lang="en-US" sz="2000" b="1" dirty="0" err="1"/>
              <a:t>xinh</a:t>
            </a:r>
            <a:r>
              <a:rPr lang="en-US" sz="2000" b="1" dirty="0"/>
              <a:t> </a:t>
            </a:r>
            <a:r>
              <a:rPr lang="en-US" sz="2000" b="1" dirty="0" err="1"/>
              <a:t>tươi</a:t>
            </a:r>
            <a:r>
              <a:rPr lang="en-US" sz="2000" b="1" dirty="0"/>
              <a:t>, </a:t>
            </a:r>
            <a:r>
              <a:rPr lang="en-US" sz="2000" b="1" dirty="0" err="1"/>
              <a:t>khôi</a:t>
            </a:r>
            <a:r>
              <a:rPr lang="en-US" sz="2000" b="1" dirty="0"/>
              <a:t> </a:t>
            </a:r>
            <a:r>
              <a:rPr lang="en-US" sz="2000" b="1" dirty="0" err="1"/>
              <a:t>ngô</a:t>
            </a:r>
            <a:r>
              <a:rPr lang="en-US" sz="2000" b="1" dirty="0"/>
              <a:t>, </a:t>
            </a:r>
            <a:r>
              <a:rPr lang="en-US" sz="2000" b="1" dirty="0" err="1"/>
              <a:t>thanh</a:t>
            </a:r>
            <a:r>
              <a:rPr lang="en-US" sz="2000" b="1" dirty="0"/>
              <a:t> </a:t>
            </a:r>
            <a:r>
              <a:rPr lang="en-US" sz="2000" b="1" dirty="0" err="1"/>
              <a:t>tú</a:t>
            </a:r>
            <a:r>
              <a:rPr lang="en-US" sz="2000" b="1" dirty="0"/>
              <a:t>, </a:t>
            </a:r>
            <a:r>
              <a:rPr lang="en-US" sz="2000" b="1" dirty="0" err="1"/>
              <a:t>dễ</a:t>
            </a:r>
            <a:r>
              <a:rPr lang="en-US" sz="2000" b="1" dirty="0"/>
              <a:t> </a:t>
            </a:r>
            <a:r>
              <a:rPr lang="en-US" sz="2000" b="1" dirty="0" err="1"/>
              <a:t>thương</a:t>
            </a:r>
            <a:r>
              <a:rPr lang="en-US" sz="2000" b="1" dirty="0"/>
              <a:t>, </a:t>
            </a:r>
            <a:r>
              <a:rPr lang="en-US" sz="2000" b="1" dirty="0" err="1"/>
              <a:t>thướt</a:t>
            </a:r>
            <a:r>
              <a:rPr lang="en-US" sz="2000" b="1" dirty="0"/>
              <a:t> </a:t>
            </a:r>
            <a:r>
              <a:rPr lang="en-US" sz="2000" b="1" dirty="0" err="1"/>
              <a:t>tha</a:t>
            </a:r>
            <a:r>
              <a:rPr lang="en-US" sz="2000" b="1" dirty="0"/>
              <a:t>, </a:t>
            </a:r>
            <a:r>
              <a:rPr lang="en-US" sz="2000" b="1" dirty="0" err="1"/>
              <a:t>yểu</a:t>
            </a:r>
            <a:r>
              <a:rPr lang="en-US" sz="2000" b="1" dirty="0"/>
              <a:t> </a:t>
            </a:r>
            <a:r>
              <a:rPr lang="en-US" sz="2000" b="1" dirty="0" err="1"/>
              <a:t>điệu</a:t>
            </a:r>
            <a:r>
              <a:rPr lang="en-US" sz="2000" b="1" dirty="0"/>
              <a:t>, </a:t>
            </a:r>
            <a:r>
              <a:rPr lang="en-US" sz="2000" b="1" dirty="0" err="1"/>
              <a:t>lộng</a:t>
            </a:r>
            <a:r>
              <a:rPr lang="en-US" sz="2000" b="1" dirty="0"/>
              <a:t> </a:t>
            </a:r>
            <a:r>
              <a:rPr lang="en-US" sz="2000" b="1" dirty="0" err="1"/>
              <a:t>lẫy</a:t>
            </a:r>
            <a:r>
              <a:rPr lang="en-US" sz="2000" b="1" dirty="0"/>
              <a:t>, </a:t>
            </a:r>
            <a:r>
              <a:rPr lang="en-US" sz="2000" b="1" dirty="0" err="1"/>
              <a:t>rực</a:t>
            </a:r>
            <a:r>
              <a:rPr lang="en-US" sz="2000" b="1" dirty="0"/>
              <a:t> </a:t>
            </a:r>
            <a:r>
              <a:rPr lang="en-US" sz="2000" b="1" dirty="0" err="1"/>
              <a:t>rỡ</a:t>
            </a:r>
            <a:r>
              <a:rPr lang="en-US" sz="2000" b="1" dirty="0"/>
              <a:t>…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3429000" y="3878159"/>
            <a:ext cx="4910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000" b="1" dirty="0">
                <a:solidFill>
                  <a:srgbClr val="FF0000"/>
                </a:solidFill>
              </a:rPr>
              <a:t>M: </a:t>
            </a:r>
            <a:r>
              <a:rPr lang="en-US" sz="2000" b="1" dirty="0" err="1">
                <a:solidFill>
                  <a:srgbClr val="FF0000"/>
                </a:solidFill>
              </a:rPr>
              <a:t>thuỳ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mị</a:t>
            </a:r>
            <a:r>
              <a:rPr lang="en-US" sz="2000" b="1" dirty="0"/>
              <a:t>,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/>
              <a:t>dịu</a:t>
            </a:r>
            <a:r>
              <a:rPr lang="en-US" sz="2000" b="1" dirty="0"/>
              <a:t> </a:t>
            </a:r>
            <a:r>
              <a:rPr lang="en-US" sz="2000" b="1" dirty="0" err="1"/>
              <a:t>dàng</a:t>
            </a:r>
            <a:r>
              <a:rPr lang="en-US" sz="2000" b="1" dirty="0"/>
              <a:t>, </a:t>
            </a:r>
            <a:r>
              <a:rPr lang="en-US" sz="2000" b="1" dirty="0" err="1"/>
              <a:t>hiền</a:t>
            </a:r>
            <a:r>
              <a:rPr lang="en-US" sz="2000" b="1" dirty="0"/>
              <a:t> </a:t>
            </a:r>
            <a:r>
              <a:rPr lang="en-US" sz="2000" b="1" dirty="0" err="1"/>
              <a:t>thục</a:t>
            </a:r>
            <a:r>
              <a:rPr lang="en-US" sz="2000" b="1" dirty="0"/>
              <a:t>, </a:t>
            </a:r>
            <a:r>
              <a:rPr lang="en-US" sz="2000" b="1" dirty="0" err="1"/>
              <a:t>đằm</a:t>
            </a:r>
            <a:r>
              <a:rPr lang="en-US" sz="2000" b="1" dirty="0"/>
              <a:t> </a:t>
            </a:r>
            <a:r>
              <a:rPr lang="en-US" sz="2000" b="1" dirty="0" err="1"/>
              <a:t>thắm</a:t>
            </a:r>
            <a:r>
              <a:rPr lang="en-US" sz="2000" b="1" dirty="0"/>
              <a:t>, </a:t>
            </a:r>
            <a:r>
              <a:rPr lang="en-US" sz="2000" b="1" dirty="0" err="1"/>
              <a:t>trung</a:t>
            </a:r>
            <a:r>
              <a:rPr lang="en-US" sz="2000" b="1" dirty="0"/>
              <a:t> </a:t>
            </a:r>
            <a:r>
              <a:rPr lang="en-US" sz="2000" b="1" dirty="0" err="1"/>
              <a:t>thực</a:t>
            </a:r>
            <a:r>
              <a:rPr lang="en-US" sz="2000" b="1" dirty="0"/>
              <a:t>, </a:t>
            </a:r>
            <a:r>
              <a:rPr lang="en-US" sz="2000" b="1" dirty="0" err="1"/>
              <a:t>ngay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, </a:t>
            </a:r>
            <a:r>
              <a:rPr lang="en-US" sz="2000" b="1" dirty="0" err="1"/>
              <a:t>nhân</a:t>
            </a:r>
            <a:r>
              <a:rPr lang="en-US" sz="2000" b="1" dirty="0"/>
              <a:t> </a:t>
            </a:r>
            <a:r>
              <a:rPr lang="en-US" sz="2000" b="1" dirty="0" err="1"/>
              <a:t>hậu</a:t>
            </a:r>
            <a:r>
              <a:rPr lang="en-US" sz="2000" b="1" dirty="0"/>
              <a:t>, </a:t>
            </a:r>
            <a:r>
              <a:rPr lang="en-US" sz="2000" b="1" dirty="0" err="1"/>
              <a:t>dũng</a:t>
            </a:r>
            <a:r>
              <a:rPr lang="en-US" sz="2000" b="1" dirty="0"/>
              <a:t> </a:t>
            </a:r>
            <a:r>
              <a:rPr lang="en-US" sz="2000" b="1" dirty="0" err="1"/>
              <a:t>cảm</a:t>
            </a:r>
            <a:r>
              <a:rPr lang="en-US" sz="2000" b="1" dirty="0"/>
              <a:t>, </a:t>
            </a:r>
            <a:r>
              <a:rPr lang="en-US" sz="2000" b="1" dirty="0" err="1"/>
              <a:t>tế</a:t>
            </a:r>
            <a:r>
              <a:rPr lang="en-US" sz="2000" b="1" dirty="0"/>
              <a:t> </a:t>
            </a:r>
            <a:r>
              <a:rPr lang="en-US" sz="2000" b="1" dirty="0" err="1"/>
              <a:t>nhị</a:t>
            </a:r>
            <a:r>
              <a:rPr lang="en-US" sz="2000" b="1" dirty="0"/>
              <a:t>…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-76200" y="57150"/>
            <a:ext cx="87741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2 năm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endParaRPr lang="en-US" altLang="en-US" sz="28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vốn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đẹp</a:t>
            </a:r>
            <a:endParaRPr lang="en-US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9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7" grpId="0"/>
      <p:bldP spid="3099" grpId="0"/>
      <p:bldP spid="3102" grpId="0"/>
      <p:bldP spid="3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02607" y="1660027"/>
            <a:ext cx="3429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</a:rPr>
              <a:t>M: </a:t>
            </a:r>
            <a:r>
              <a:rPr lang="en-US" sz="2200" b="1" dirty="0" err="1">
                <a:solidFill>
                  <a:srgbClr val="FF0000"/>
                </a:solidFill>
              </a:rPr>
              <a:t>tươi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đẹp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260615" y="1083098"/>
            <a:ext cx="33500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u="sng" dirty="0" err="1"/>
              <a:t>Bài</a:t>
            </a:r>
            <a:r>
              <a:rPr lang="en-US" sz="2200" b="1" u="sng" dirty="0"/>
              <a:t> 2: </a:t>
            </a:r>
            <a:r>
              <a:rPr lang="en-US" sz="2200" b="1" dirty="0" err="1"/>
              <a:t>Tìm</a:t>
            </a:r>
            <a:r>
              <a:rPr lang="en-US" sz="2200" b="1" dirty="0"/>
              <a:t> </a:t>
            </a:r>
            <a:r>
              <a:rPr lang="en-US" sz="2200" b="1" dirty="0" err="1"/>
              <a:t>các</a:t>
            </a:r>
            <a:r>
              <a:rPr lang="en-US" sz="2200" b="1" dirty="0"/>
              <a:t> </a:t>
            </a:r>
            <a:r>
              <a:rPr lang="en-US" sz="2200" b="1" dirty="0" err="1"/>
              <a:t>từ</a:t>
            </a:r>
            <a:r>
              <a:rPr lang="en-US" sz="2200" b="1" dirty="0"/>
              <a:t>: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133959" y="1383174"/>
            <a:ext cx="8543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dirty="0"/>
              <a:t> </a:t>
            </a:r>
            <a:r>
              <a:rPr lang="en-US" sz="2200" b="1" dirty="0"/>
              <a:t>a. </a:t>
            </a:r>
            <a:r>
              <a:rPr lang="en-US" sz="2200" b="1" dirty="0" err="1"/>
              <a:t>Chỉ</a:t>
            </a:r>
            <a:r>
              <a:rPr lang="en-US" sz="2200" b="1" dirty="0"/>
              <a:t> </a:t>
            </a:r>
            <a:r>
              <a:rPr lang="en-US" sz="2200" b="1" dirty="0" err="1"/>
              <a:t>dùng</a:t>
            </a:r>
            <a:r>
              <a:rPr lang="en-US" sz="2200" b="1" dirty="0"/>
              <a:t> </a:t>
            </a:r>
            <a:r>
              <a:rPr lang="en-US" sz="2200" b="1" dirty="0" err="1"/>
              <a:t>để</a:t>
            </a:r>
            <a:r>
              <a:rPr lang="en-US" sz="2200" b="1" dirty="0"/>
              <a:t> </a:t>
            </a:r>
            <a:r>
              <a:rPr lang="en-US" sz="2200" b="1" dirty="0" err="1"/>
              <a:t>thể</a:t>
            </a:r>
            <a:r>
              <a:rPr lang="en-US" sz="2200" b="1" dirty="0"/>
              <a:t> </a:t>
            </a:r>
            <a:r>
              <a:rPr lang="en-US" sz="2200" b="1" dirty="0" err="1"/>
              <a:t>hiện</a:t>
            </a:r>
            <a:r>
              <a:rPr lang="en-US" sz="2200" b="1" dirty="0"/>
              <a:t> </a:t>
            </a:r>
            <a:r>
              <a:rPr lang="en-US" sz="2200" b="1" dirty="0" err="1"/>
              <a:t>vẻ</a:t>
            </a:r>
            <a:r>
              <a:rPr lang="en-US" sz="2200" b="1" dirty="0"/>
              <a:t> </a:t>
            </a:r>
            <a:r>
              <a:rPr lang="en-US" sz="2200" b="1" dirty="0" err="1"/>
              <a:t>đẹp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thiên</a:t>
            </a:r>
            <a:r>
              <a:rPr lang="en-US" sz="2200" b="1" dirty="0"/>
              <a:t> </a:t>
            </a:r>
            <a:r>
              <a:rPr lang="en-US" sz="2200" b="1" dirty="0" err="1"/>
              <a:t>nhiên</a:t>
            </a:r>
            <a:r>
              <a:rPr lang="en-US" sz="2200" b="1" dirty="0"/>
              <a:t>, </a:t>
            </a:r>
            <a:r>
              <a:rPr lang="en-US" sz="2200" b="1" dirty="0" err="1"/>
              <a:t>cảnh</a:t>
            </a:r>
            <a:r>
              <a:rPr lang="en-US" sz="2200" b="1" dirty="0"/>
              <a:t> </a:t>
            </a:r>
            <a:r>
              <a:rPr lang="en-US" sz="2200" b="1" dirty="0" err="1"/>
              <a:t>vật</a:t>
            </a:r>
            <a:r>
              <a:rPr lang="en-US" sz="2200" b="1" dirty="0"/>
              <a:t>: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71237" y="1968925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/>
              <a:t>b. </a:t>
            </a:r>
            <a:r>
              <a:rPr lang="en-US" sz="2200" b="1" dirty="0" err="1"/>
              <a:t>Dùng</a:t>
            </a:r>
            <a:r>
              <a:rPr lang="en-US" sz="2200" b="1" dirty="0"/>
              <a:t> </a:t>
            </a:r>
            <a:r>
              <a:rPr lang="en-US" sz="2200" b="1" dirty="0" err="1"/>
              <a:t>để</a:t>
            </a:r>
            <a:r>
              <a:rPr lang="en-US" sz="2200" b="1" dirty="0"/>
              <a:t> </a:t>
            </a:r>
            <a:r>
              <a:rPr lang="en-US" sz="2200" b="1" dirty="0" err="1"/>
              <a:t>thể</a:t>
            </a:r>
            <a:r>
              <a:rPr lang="en-US" sz="2200" b="1" dirty="0"/>
              <a:t> </a:t>
            </a:r>
            <a:r>
              <a:rPr lang="en-US" sz="2200" b="1" dirty="0" err="1"/>
              <a:t>hiện</a:t>
            </a:r>
            <a:r>
              <a:rPr lang="en-US" sz="2200" b="1" dirty="0"/>
              <a:t> </a:t>
            </a:r>
            <a:r>
              <a:rPr lang="en-US" sz="2200" b="1" dirty="0" err="1"/>
              <a:t>vẻ</a:t>
            </a:r>
            <a:r>
              <a:rPr lang="en-US" sz="2200" b="1" dirty="0"/>
              <a:t> </a:t>
            </a:r>
            <a:r>
              <a:rPr lang="en-US" sz="2200" b="1" dirty="0" err="1"/>
              <a:t>đẹp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cả</a:t>
            </a:r>
            <a:r>
              <a:rPr lang="en-US" sz="2200" b="1" dirty="0"/>
              <a:t> </a:t>
            </a:r>
            <a:r>
              <a:rPr lang="en-US" sz="2200" b="1" dirty="0" err="1"/>
              <a:t>thiên</a:t>
            </a:r>
            <a:r>
              <a:rPr lang="en-US" sz="2200" b="1" dirty="0"/>
              <a:t> </a:t>
            </a:r>
            <a:r>
              <a:rPr lang="en-US" sz="2200" b="1" dirty="0" err="1"/>
              <a:t>nhiên</a:t>
            </a:r>
            <a:r>
              <a:rPr lang="en-US" sz="2200" b="1" dirty="0"/>
              <a:t>, </a:t>
            </a:r>
            <a:r>
              <a:rPr lang="en-US" sz="2200" b="1" dirty="0" err="1"/>
              <a:t>cảnh</a:t>
            </a:r>
            <a:r>
              <a:rPr lang="en-US" sz="2200" b="1" dirty="0"/>
              <a:t> </a:t>
            </a:r>
            <a:r>
              <a:rPr lang="en-US" sz="2200" b="1" dirty="0" err="1"/>
              <a:t>vật</a:t>
            </a:r>
            <a:r>
              <a:rPr lang="en-US" sz="2200" b="1" dirty="0"/>
              <a:t>, </a:t>
            </a:r>
            <a:r>
              <a:rPr lang="en-US" sz="2200" b="1" dirty="0" err="1"/>
              <a:t>người</a:t>
            </a:r>
            <a:r>
              <a:rPr lang="en-US" sz="2200" b="1" dirty="0"/>
              <a:t>: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02607" y="2260180"/>
            <a:ext cx="2743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</a:rPr>
              <a:t>M: </a:t>
            </a:r>
            <a:r>
              <a:rPr lang="en-US" sz="2200" b="1" dirty="0" err="1">
                <a:solidFill>
                  <a:srgbClr val="FF0000"/>
                </a:solidFill>
              </a:rPr>
              <a:t>xinh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xắn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618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604353"/>
              </p:ext>
            </p:extLst>
          </p:nvPr>
        </p:nvGraphicFramePr>
        <p:xfrm>
          <a:off x="152400" y="2647950"/>
          <a:ext cx="8763000" cy="2307704"/>
        </p:xfrm>
        <a:graphic>
          <a:graphicData uri="http://schemas.openxmlformats.org/drawingml/2006/table">
            <a:tbl>
              <a:tblPr/>
              <a:tblGrid>
                <a:gridCol w="2992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704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15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2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260615" y="2691067"/>
            <a:ext cx="28635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000" b="1" kern="900" dirty="0"/>
              <a:t>a. </a:t>
            </a:r>
            <a:r>
              <a:rPr lang="en-US" sz="2000" b="1" kern="900" dirty="0" err="1"/>
              <a:t>Chỉ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dùng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để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thể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hiện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vẻ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đẹp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của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thiên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nhiên</a:t>
            </a:r>
            <a:r>
              <a:rPr lang="en-US" sz="2000" b="1" kern="900" dirty="0"/>
              <a:t>, </a:t>
            </a:r>
            <a:r>
              <a:rPr lang="en-US" sz="2000" b="1" kern="900" dirty="0" err="1"/>
              <a:t>cảnh</a:t>
            </a:r>
            <a:r>
              <a:rPr lang="en-US" sz="2000" b="1" kern="900" dirty="0"/>
              <a:t> </a:t>
            </a:r>
            <a:r>
              <a:rPr lang="en-US" sz="2000" b="1" kern="900" dirty="0" err="1"/>
              <a:t>vật</a:t>
            </a:r>
            <a:r>
              <a:rPr lang="en-US" sz="2000" b="1" kern="900" dirty="0"/>
              <a:t>: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304800" y="3790950"/>
            <a:ext cx="281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200">
                <a:latin typeface="Times New Roman" pitchFamily="18" charset="0"/>
              </a:defRPr>
            </a:lvl1pPr>
            <a:lvl2pPr marL="742950" indent="-285750" eaLnBrk="0" hangingPunct="0">
              <a:defRPr sz="4800">
                <a:latin typeface="Times New Roman" pitchFamily="18" charset="0"/>
              </a:defRPr>
            </a:lvl2pPr>
            <a:lvl3pPr marL="1143000" indent="-228600" eaLnBrk="0" hangingPunct="0">
              <a:defRPr sz="4800">
                <a:latin typeface="Times New Roman" pitchFamily="18" charset="0"/>
              </a:defRPr>
            </a:lvl3pPr>
            <a:lvl4pPr marL="1600200" indent="-228600" eaLnBrk="0" hangingPunct="0">
              <a:defRPr sz="4800">
                <a:latin typeface="Times New Roman" pitchFamily="18" charset="0"/>
              </a:defRPr>
            </a:lvl4pPr>
            <a:lvl5pPr marL="2057400" indent="-228600" eaLnBrk="0" hangingPunct="0">
              <a:defRPr sz="48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latin typeface="Times New Roman" pitchFamily="18" charset="0"/>
              </a:defRPr>
            </a:lvl9pPr>
          </a:lstStyle>
          <a:p>
            <a:r>
              <a:rPr lang="en-US" sz="2000" b="1" dirty="0" err="1"/>
              <a:t>b.Dùng</a:t>
            </a:r>
            <a:r>
              <a:rPr lang="en-US" sz="2000" b="1" dirty="0"/>
              <a:t> </a:t>
            </a:r>
            <a:r>
              <a:rPr lang="en-US" sz="2000" b="1" dirty="0" err="1"/>
              <a:t>để</a:t>
            </a:r>
            <a:r>
              <a:rPr lang="en-US" sz="2000" b="1" dirty="0"/>
              <a:t> </a:t>
            </a:r>
            <a:r>
              <a:rPr lang="en-US" sz="2000" b="1" dirty="0" err="1"/>
              <a:t>thể</a:t>
            </a:r>
            <a:r>
              <a:rPr lang="en-US" sz="2000" b="1" dirty="0"/>
              <a:t> </a:t>
            </a:r>
            <a:r>
              <a:rPr lang="en-US" sz="2000" b="1" dirty="0" err="1"/>
              <a:t>hiện</a:t>
            </a:r>
            <a:r>
              <a:rPr lang="en-US" sz="2000" b="1" dirty="0"/>
              <a:t> </a:t>
            </a:r>
            <a:r>
              <a:rPr lang="en-US" sz="2000" b="1" dirty="0" err="1"/>
              <a:t>vẻ</a:t>
            </a:r>
            <a:r>
              <a:rPr lang="en-US" sz="2000" b="1" dirty="0"/>
              <a:t> </a:t>
            </a:r>
            <a:r>
              <a:rPr lang="en-US" sz="2000" b="1" dirty="0" err="1"/>
              <a:t>đẹp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cả</a:t>
            </a:r>
            <a:r>
              <a:rPr lang="en-US" sz="2000" b="1" dirty="0"/>
              <a:t> </a:t>
            </a:r>
            <a:r>
              <a:rPr lang="en-US" sz="2000" b="1" dirty="0" err="1"/>
              <a:t>thiên</a:t>
            </a:r>
            <a:r>
              <a:rPr lang="en-US" sz="2000" b="1" dirty="0"/>
              <a:t> </a:t>
            </a:r>
            <a:r>
              <a:rPr lang="en-US" sz="2000" b="1" dirty="0" err="1"/>
              <a:t>nhiên</a:t>
            </a:r>
            <a:r>
              <a:rPr lang="en-US" sz="2000" b="1" dirty="0"/>
              <a:t>, </a:t>
            </a:r>
            <a:r>
              <a:rPr lang="en-US" sz="2000" b="1" dirty="0" err="1"/>
              <a:t>cảnh</a:t>
            </a:r>
            <a:r>
              <a:rPr lang="en-US" sz="2000" b="1" dirty="0"/>
              <a:t> </a:t>
            </a:r>
            <a:r>
              <a:rPr lang="en-US" sz="2000" b="1" dirty="0" err="1"/>
              <a:t>vật</a:t>
            </a:r>
            <a:r>
              <a:rPr lang="en-US" sz="2000" b="1" dirty="0"/>
              <a:t>, </a:t>
            </a:r>
            <a:r>
              <a:rPr lang="en-US" sz="2000" b="1" dirty="0" err="1"/>
              <a:t>người</a:t>
            </a:r>
            <a:endParaRPr lang="en-US" sz="2000" b="1" dirty="0"/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3178122" y="2709539"/>
            <a:ext cx="57939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M: </a:t>
            </a:r>
            <a:r>
              <a:rPr lang="en-US" sz="2000" b="1" dirty="0" err="1">
                <a:solidFill>
                  <a:srgbClr val="FF0000"/>
                </a:solidFill>
              </a:rPr>
              <a:t>tươi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đẹp</a:t>
            </a:r>
            <a:r>
              <a:rPr lang="en-US" sz="2000" b="1" dirty="0"/>
              <a:t>, </a:t>
            </a:r>
            <a:r>
              <a:rPr lang="en-US" sz="2000" b="1" dirty="0" err="1"/>
              <a:t>hùng</a:t>
            </a:r>
            <a:r>
              <a:rPr lang="en-US" sz="2000" b="1" dirty="0"/>
              <a:t> </a:t>
            </a:r>
            <a:r>
              <a:rPr lang="en-US" sz="2000" b="1" dirty="0" err="1"/>
              <a:t>vĩ</a:t>
            </a:r>
            <a:r>
              <a:rPr lang="en-US" sz="2000" b="1" dirty="0"/>
              <a:t>, </a:t>
            </a:r>
            <a:r>
              <a:rPr lang="en-US" sz="2000" b="1" dirty="0" err="1"/>
              <a:t>tráng</a:t>
            </a:r>
            <a:r>
              <a:rPr lang="en-US" sz="2000" b="1" dirty="0"/>
              <a:t> </a:t>
            </a:r>
            <a:r>
              <a:rPr lang="en-US" sz="2000" b="1" dirty="0" err="1"/>
              <a:t>lệ</a:t>
            </a:r>
            <a:r>
              <a:rPr lang="en-US" sz="2000" b="1" dirty="0"/>
              <a:t>, </a:t>
            </a:r>
            <a:r>
              <a:rPr lang="en-US" sz="2000" b="1" dirty="0" err="1"/>
              <a:t>xanh</a:t>
            </a:r>
            <a:r>
              <a:rPr lang="en-US" sz="2000" b="1" dirty="0"/>
              <a:t> </a:t>
            </a:r>
            <a:r>
              <a:rPr lang="en-US" sz="2000" b="1" dirty="0" err="1"/>
              <a:t>tươi</a:t>
            </a:r>
            <a:r>
              <a:rPr lang="en-US" sz="2000" b="1" dirty="0"/>
              <a:t>, </a:t>
            </a:r>
            <a:r>
              <a:rPr lang="en-US" sz="2000" b="1" dirty="0" err="1"/>
              <a:t>huy</a:t>
            </a:r>
            <a:r>
              <a:rPr lang="en-US" sz="2000" b="1" dirty="0"/>
              <a:t> </a:t>
            </a:r>
            <a:r>
              <a:rPr lang="en-US" sz="2000" b="1" dirty="0" err="1"/>
              <a:t>hoàng</a:t>
            </a:r>
            <a:r>
              <a:rPr lang="en-US" sz="2000" b="1" dirty="0"/>
              <a:t>, </a:t>
            </a:r>
            <a:r>
              <a:rPr lang="en-US" sz="2000" b="1" dirty="0" err="1"/>
              <a:t>hoành</a:t>
            </a:r>
            <a:r>
              <a:rPr lang="en-US" sz="2000" b="1" dirty="0"/>
              <a:t> </a:t>
            </a:r>
            <a:r>
              <a:rPr lang="en-US" sz="2000" b="1" dirty="0" err="1"/>
              <a:t>tráng</a:t>
            </a:r>
            <a:r>
              <a:rPr lang="en-US" sz="2000" b="1" dirty="0"/>
              <a:t>, </a:t>
            </a:r>
            <a:r>
              <a:rPr lang="en-US" sz="2000" b="1" dirty="0" err="1"/>
              <a:t>nguy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, </a:t>
            </a:r>
            <a:r>
              <a:rPr lang="en-US" sz="2000" b="1" dirty="0" err="1"/>
              <a:t>lộng</a:t>
            </a:r>
            <a:r>
              <a:rPr lang="en-US" sz="2000" b="1" dirty="0"/>
              <a:t> </a:t>
            </a:r>
            <a:r>
              <a:rPr lang="en-US" sz="2000" b="1" dirty="0" err="1"/>
              <a:t>lẫy</a:t>
            </a:r>
            <a:r>
              <a:rPr lang="en-US" sz="2000" b="1" dirty="0"/>
              <a:t>, </a:t>
            </a:r>
            <a:r>
              <a:rPr lang="en-US" sz="2000" b="1" dirty="0" err="1"/>
              <a:t>kỳ</a:t>
            </a:r>
            <a:r>
              <a:rPr lang="en-US" sz="2000" b="1" dirty="0"/>
              <a:t> </a:t>
            </a:r>
            <a:r>
              <a:rPr lang="en-US" sz="2000" b="1" dirty="0" err="1"/>
              <a:t>vĩ</a:t>
            </a:r>
            <a:r>
              <a:rPr lang="en-US" sz="2000" b="1" dirty="0"/>
              <a:t>, </a:t>
            </a:r>
            <a:r>
              <a:rPr lang="en-US" sz="2000" b="1" dirty="0" err="1"/>
              <a:t>sừng</a:t>
            </a:r>
            <a:r>
              <a:rPr lang="en-US" sz="2000" b="1" dirty="0"/>
              <a:t> </a:t>
            </a:r>
            <a:r>
              <a:rPr lang="en-US" sz="2000" b="1" dirty="0" err="1"/>
              <a:t>sững</a:t>
            </a:r>
            <a:r>
              <a:rPr lang="en-US" sz="2000" b="1" dirty="0"/>
              <a:t>, </a:t>
            </a:r>
            <a:r>
              <a:rPr lang="en-US" sz="2000" b="1" dirty="0" err="1"/>
              <a:t>rực</a:t>
            </a:r>
            <a:r>
              <a:rPr lang="en-US" sz="2000" b="1" dirty="0"/>
              <a:t> </a:t>
            </a:r>
            <a:r>
              <a:rPr lang="en-US" sz="2000" b="1" dirty="0" err="1"/>
              <a:t>rỡ</a:t>
            </a:r>
            <a:r>
              <a:rPr lang="en-US" sz="2000" b="1" dirty="0"/>
              <a:t>, </a:t>
            </a:r>
            <a:r>
              <a:rPr lang="en-US" sz="2000" b="1" dirty="0" err="1"/>
              <a:t>hữu</a:t>
            </a:r>
            <a:r>
              <a:rPr lang="en-US" sz="2000" b="1" dirty="0"/>
              <a:t> </a:t>
            </a:r>
            <a:r>
              <a:rPr lang="en-US" sz="2000" b="1" dirty="0" err="1"/>
              <a:t>tình</a:t>
            </a:r>
            <a:r>
              <a:rPr lang="en-US" sz="2000" b="1" dirty="0"/>
              <a:t>, </a:t>
            </a:r>
            <a:r>
              <a:rPr lang="en-US" sz="2000" b="1" dirty="0" err="1"/>
              <a:t>mĩ</a:t>
            </a:r>
            <a:r>
              <a:rPr lang="en-US" sz="2000" b="1" dirty="0"/>
              <a:t> </a:t>
            </a:r>
            <a:r>
              <a:rPr lang="en-US" sz="2000" b="1" dirty="0" err="1"/>
              <a:t>lệ</a:t>
            </a:r>
            <a:r>
              <a:rPr lang="en-US" sz="2000" b="1" dirty="0"/>
              <a:t>, </a:t>
            </a:r>
            <a:r>
              <a:rPr lang="en-US" sz="2000" b="1" dirty="0" err="1"/>
              <a:t>tuyệt</a:t>
            </a:r>
            <a:r>
              <a:rPr lang="en-US" sz="2000" b="1" dirty="0"/>
              <a:t> </a:t>
            </a:r>
            <a:r>
              <a:rPr lang="en-US" sz="2000" b="1" dirty="0" err="1"/>
              <a:t>vời</a:t>
            </a:r>
            <a:r>
              <a:rPr lang="en-US" sz="2000" b="1" dirty="0"/>
              <a:t>…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3263631" y="4056058"/>
            <a:ext cx="5622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M: </a:t>
            </a:r>
            <a:r>
              <a:rPr lang="en-US" sz="2000" b="1" dirty="0" err="1">
                <a:solidFill>
                  <a:srgbClr val="FF0000"/>
                </a:solidFill>
              </a:rPr>
              <a:t>xinh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xắn</a:t>
            </a:r>
            <a:r>
              <a:rPr lang="en-US" sz="2000" b="1" dirty="0"/>
              <a:t>, </a:t>
            </a:r>
            <a:r>
              <a:rPr lang="en-US" sz="2000" b="1" dirty="0" err="1"/>
              <a:t>xinh</a:t>
            </a:r>
            <a:r>
              <a:rPr lang="en-US" sz="2000" b="1" dirty="0"/>
              <a:t> </a:t>
            </a:r>
            <a:r>
              <a:rPr lang="en-US" sz="2000" b="1" dirty="0" err="1"/>
              <a:t>đẹp</a:t>
            </a:r>
            <a:r>
              <a:rPr lang="en-US" sz="2000" b="1" dirty="0"/>
              <a:t>, </a:t>
            </a:r>
            <a:r>
              <a:rPr lang="en-US" sz="2000" b="1" dirty="0" err="1"/>
              <a:t>xinh</a:t>
            </a:r>
            <a:r>
              <a:rPr lang="en-US" sz="2000" b="1" dirty="0"/>
              <a:t> </a:t>
            </a:r>
            <a:r>
              <a:rPr lang="en-US" sz="2000" b="1" dirty="0" err="1"/>
              <a:t>tươi</a:t>
            </a:r>
            <a:r>
              <a:rPr lang="en-US" sz="2000" b="1" dirty="0"/>
              <a:t>, </a:t>
            </a:r>
            <a:r>
              <a:rPr lang="en-US" sz="2000" b="1" dirty="0" err="1"/>
              <a:t>rực</a:t>
            </a:r>
            <a:r>
              <a:rPr lang="en-US" sz="2000" b="1" dirty="0"/>
              <a:t> </a:t>
            </a:r>
            <a:r>
              <a:rPr lang="en-US" sz="2000" b="1" dirty="0" err="1"/>
              <a:t>rỡ</a:t>
            </a:r>
            <a:r>
              <a:rPr lang="en-US" sz="2000" b="1" dirty="0"/>
              <a:t>, </a:t>
            </a:r>
            <a:r>
              <a:rPr lang="en-US" sz="2000" b="1" dirty="0" err="1"/>
              <a:t>lộng</a:t>
            </a:r>
            <a:r>
              <a:rPr lang="en-US" sz="2000" b="1" dirty="0"/>
              <a:t> </a:t>
            </a:r>
            <a:r>
              <a:rPr lang="en-US" sz="2000" b="1" dirty="0" err="1"/>
              <a:t>lẫy</a:t>
            </a:r>
            <a:r>
              <a:rPr lang="en-US" sz="2000" b="1" dirty="0"/>
              <a:t>, </a:t>
            </a:r>
            <a:r>
              <a:rPr lang="en-US" sz="2000" b="1" dirty="0" err="1"/>
              <a:t>mĩ</a:t>
            </a:r>
            <a:r>
              <a:rPr lang="en-US" sz="2000" b="1" dirty="0"/>
              <a:t> </a:t>
            </a:r>
            <a:r>
              <a:rPr lang="en-US" sz="2000" b="1" dirty="0" err="1"/>
              <a:t>lệ</a:t>
            </a:r>
            <a:r>
              <a:rPr lang="en-US" sz="2000" b="1" dirty="0"/>
              <a:t>, </a:t>
            </a:r>
            <a:r>
              <a:rPr lang="en-US" sz="2000" b="1" dirty="0" err="1"/>
              <a:t>duyên</a:t>
            </a:r>
            <a:r>
              <a:rPr lang="en-US" sz="2000" b="1" dirty="0"/>
              <a:t> </a:t>
            </a:r>
            <a:r>
              <a:rPr lang="en-US" sz="2000" b="1" dirty="0" err="1"/>
              <a:t>dáng</a:t>
            </a:r>
            <a:r>
              <a:rPr lang="en-US" sz="2000" b="1" dirty="0"/>
              <a:t>, </a:t>
            </a:r>
            <a:r>
              <a:rPr lang="en-US" sz="2000" b="1" dirty="0" err="1"/>
              <a:t>thiết</a:t>
            </a:r>
            <a:r>
              <a:rPr lang="en-US" sz="2000" b="1" dirty="0"/>
              <a:t> </a:t>
            </a:r>
            <a:r>
              <a:rPr lang="en-US" sz="2000" b="1" dirty="0" err="1"/>
              <a:t>tha</a:t>
            </a:r>
            <a:r>
              <a:rPr lang="en-US" sz="2000" b="1" dirty="0"/>
              <a:t>,…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="" xmlns:a16="http://schemas.microsoft.com/office/drawing/2014/main" id="{4FA7999D-8057-443F-A68A-A341E477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4" y="-11878"/>
            <a:ext cx="87741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17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2 năm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4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4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endParaRPr lang="en-US" altLang="en-US" sz="24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Mở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vốn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đẹp</a:t>
            </a:r>
            <a:endParaRPr lang="en-US" altLang="en-US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1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/>
      <p:bldP spid="6173" grpId="0"/>
      <p:bldP spid="6174" grpId="0"/>
      <p:bldP spid="6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71450"/>
            <a:ext cx="2815464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84" y="171450"/>
            <a:ext cx="314791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1451"/>
            <a:ext cx="3124200" cy="228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514600"/>
            <a:ext cx="279568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84" y="2514600"/>
            <a:ext cx="31479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8" y="2514600"/>
            <a:ext cx="3124201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EDDCED1-112C-4CA3-8993-A03216ACBFE6}"/>
              </a:ext>
            </a:extLst>
          </p:cNvPr>
          <p:cNvSpPr txBox="1"/>
          <p:nvPr/>
        </p:nvSpPr>
        <p:spPr>
          <a:xfrm>
            <a:off x="927327" y="1969055"/>
            <a:ext cx="137890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rgbClr val="FF0000"/>
                </a:solidFill>
              </a:rPr>
              <a:t>hùng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vĩ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kì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vĩ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4E13E72-323A-4AFF-8AF8-E92102D3A6C2}"/>
              </a:ext>
            </a:extLst>
          </p:cNvPr>
          <p:cNvSpPr txBox="1"/>
          <p:nvPr/>
        </p:nvSpPr>
        <p:spPr>
          <a:xfrm>
            <a:off x="3945828" y="1969055"/>
            <a:ext cx="114807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rgbClr val="FF0000"/>
                </a:solidFill>
              </a:rPr>
              <a:t>th</a:t>
            </a:r>
            <a:r>
              <a:rPr lang="vi-VN" b="1" dirty="0">
                <a:solidFill>
                  <a:srgbClr val="FF0000"/>
                </a:solidFill>
              </a:rPr>
              <a:t>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mộng</a:t>
            </a:r>
            <a:endParaRPr lang="vi-VN" b="1" dirty="0">
              <a:solidFill>
                <a:srgbClr val="FF0000"/>
              </a:solidFill>
            </a:endParaRPr>
          </a:p>
        </p:txBody>
      </p:sp>
      <p:grpSp>
        <p:nvGrpSpPr>
          <p:cNvPr id="11" name="TextBox 10"/>
          <p:cNvGrpSpPr>
            <a:grpSpLocks/>
          </p:cNvGrpSpPr>
          <p:nvPr/>
        </p:nvGrpSpPr>
        <p:grpSpPr bwMode="auto">
          <a:xfrm>
            <a:off x="6617512" y="2057399"/>
            <a:ext cx="2571750" cy="561975"/>
            <a:chOff x="5418" y="146"/>
            <a:chExt cx="2163" cy="472"/>
          </a:xfrm>
        </p:grpSpPr>
        <p:pic>
          <p:nvPicPr>
            <p:cNvPr id="12302" name="TextBox 1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" y="146"/>
              <a:ext cx="166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Text Box 16"/>
            <p:cNvSpPr txBox="1">
              <a:spLocks noChangeArrowheads="1"/>
            </p:cNvSpPr>
            <p:nvPr/>
          </p:nvSpPr>
          <p:spPr bwMode="auto">
            <a:xfrm>
              <a:off x="5509" y="192"/>
              <a:ext cx="20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3333CC"/>
                  </a:solidFill>
                  <a:latin typeface="Arial" panose="020B0604020202020204" pitchFamily="34" charset="0"/>
                </a:rPr>
                <a:t>r</a:t>
              </a:r>
              <a:r>
                <a:rPr lang="vi-VN" altLang="en-US" sz="1800" b="1" dirty="0">
                  <a:solidFill>
                    <a:srgbClr val="3333CC"/>
                  </a:solidFill>
                  <a:latin typeface="Arial" panose="020B0604020202020204" pitchFamily="34" charset="0"/>
                </a:rPr>
                <a:t>ực rỡ, sặc  sỡ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2CDE504-28E9-4796-AC71-118A5375C142}"/>
              </a:ext>
            </a:extLst>
          </p:cNvPr>
          <p:cNvSpPr txBox="1"/>
          <p:nvPr/>
        </p:nvSpPr>
        <p:spPr>
          <a:xfrm>
            <a:off x="6439798" y="4774168"/>
            <a:ext cx="23326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vi-VN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ươ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đẹp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xanh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tươi</a:t>
            </a:r>
            <a:endParaRPr lang="vi-VN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259A64C-6FAD-4A52-BD3A-ADECF0024C7C}"/>
              </a:ext>
            </a:extLst>
          </p:cNvPr>
          <p:cNvSpPr txBox="1"/>
          <p:nvPr/>
        </p:nvSpPr>
        <p:spPr>
          <a:xfrm>
            <a:off x="3810000" y="4774168"/>
            <a:ext cx="118654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rgbClr val="FF0000"/>
                </a:solidFill>
              </a:rPr>
              <a:t>huy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hoàng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DAED377-FBD3-476C-AC94-2ECCF88EE90A}"/>
              </a:ext>
            </a:extLst>
          </p:cNvPr>
          <p:cNvSpPr txBox="1"/>
          <p:nvPr/>
        </p:nvSpPr>
        <p:spPr>
          <a:xfrm>
            <a:off x="578381" y="4774168"/>
            <a:ext cx="188442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rgbClr val="FF0000"/>
                </a:solidFill>
              </a:rPr>
              <a:t>nguy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tráng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lệ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3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124442" y="128433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u="sng"/>
              <a:t>Bài 3: </a:t>
            </a:r>
            <a:r>
              <a:rPr lang="en-US" sz="2800" b="1"/>
              <a:t>Đặt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vừa</a:t>
            </a:r>
            <a:r>
              <a:rPr lang="en-US" sz="2800" b="1" dirty="0"/>
              <a:t> </a:t>
            </a:r>
            <a:r>
              <a:rPr lang="en-US" sz="2800" b="1" dirty="0" err="1"/>
              <a:t>tìm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ở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1 </a:t>
            </a:r>
            <a:r>
              <a:rPr lang="en-US" sz="2800" b="1" dirty="0" err="1"/>
              <a:t>hoặc</a:t>
            </a:r>
            <a:r>
              <a:rPr lang="en-US" sz="2800" b="1" dirty="0"/>
              <a:t> 2.</a:t>
            </a: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487351" y="2338592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/>
              <a:t>- </a:t>
            </a:r>
            <a:r>
              <a:rPr lang="en-US" sz="2800" b="1" dirty="0" err="1"/>
              <a:t>Lâu</a:t>
            </a:r>
            <a:r>
              <a:rPr lang="en-US" sz="2800" b="1" dirty="0"/>
              <a:t> </a:t>
            </a:r>
            <a:r>
              <a:rPr lang="en-US" sz="2800" b="1" dirty="0" err="1"/>
              <a:t>đài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nguy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</a:t>
            </a:r>
            <a:r>
              <a:rPr lang="en-US" sz="2800" b="1" dirty="0"/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lộng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lẫy</a:t>
            </a:r>
            <a:r>
              <a:rPr lang="en-US" sz="2800" b="1" dirty="0"/>
              <a:t>.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489920" y="2920007"/>
            <a:ext cx="8191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/>
              <a:t>- </a:t>
            </a:r>
            <a:r>
              <a:rPr lang="en-US" sz="2800" b="1" dirty="0" err="1"/>
              <a:t>Phong</a:t>
            </a:r>
            <a:r>
              <a:rPr lang="en-US" sz="2800" b="1" dirty="0"/>
              <a:t> </a:t>
            </a:r>
            <a:r>
              <a:rPr lang="en-US" sz="2800" b="1" dirty="0" err="1"/>
              <a:t>cảnh</a:t>
            </a:r>
            <a:r>
              <a:rPr lang="en-US" sz="2800" b="1" dirty="0"/>
              <a:t> </a:t>
            </a:r>
            <a:r>
              <a:rPr lang="en-US" sz="2800" b="1" dirty="0" err="1"/>
              <a:t>nơi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tuyệt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vời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92489" y="3466554"/>
            <a:ext cx="842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/>
              <a:t>-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bông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vườn</a:t>
            </a:r>
            <a:r>
              <a:rPr lang="en-US" sz="2800" b="1" dirty="0"/>
              <a:t> </a:t>
            </a:r>
            <a:r>
              <a:rPr lang="en-US" sz="2800" b="1" dirty="0" err="1"/>
              <a:t>nở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rực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561" y="188595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95058" y="3976957"/>
            <a:ext cx="8420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/>
              <a:t>- </a:t>
            </a:r>
            <a:r>
              <a:rPr lang="en-US" altLang="en-US" sz="2800" b="1" dirty="0" err="1"/>
              <a:t>Nụ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cười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lão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thật</a:t>
            </a:r>
            <a:r>
              <a:rPr lang="en-US" altLang="en-US" sz="2800" b="1" dirty="0"/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đáng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yêu</a:t>
            </a:r>
            <a:r>
              <a:rPr lang="en-US" altLang="en-US" sz="2800" b="1" dirty="0"/>
              <a:t>.</a:t>
            </a:r>
          </a:p>
          <a:p>
            <a:pPr eaLnBrk="1" hangingPunct="1"/>
            <a:endParaRPr lang="en-US" sz="2800" b="1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5941" y="4468784"/>
            <a:ext cx="842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/>
              <a:t>- </a:t>
            </a:r>
            <a:r>
              <a:rPr lang="en-US" altLang="en-US" sz="2800" b="1" dirty="0" err="1"/>
              <a:t>Cô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giáo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em</a:t>
            </a:r>
            <a:r>
              <a:rPr lang="en-US" altLang="en-US" sz="2800" b="1" dirty="0"/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thướt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tha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/>
              <a:t>trong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áo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dài</a:t>
            </a:r>
            <a:r>
              <a:rPr lang="en-US" altLang="en-US" sz="2800" b="1" dirty="0"/>
              <a:t>.</a:t>
            </a:r>
            <a:endParaRPr lang="en-US" sz="2800" b="1" dirty="0"/>
          </a:p>
        </p:txBody>
      </p:sp>
      <p:sp>
        <p:nvSpPr>
          <p:cNvPr id="11" name="TextBox 15">
            <a:extLst>
              <a:ext uri="{FF2B5EF4-FFF2-40B4-BE49-F238E27FC236}">
                <a16:creationId xmlns="" xmlns:a16="http://schemas.microsoft.com/office/drawing/2014/main" id="{B386CF6C-D9CC-49FC-9435-FC8EC5455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42" y="25806"/>
            <a:ext cx="87741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17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2 năm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4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4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endParaRPr lang="en-US" altLang="en-US" sz="24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Mở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vốn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đẹp</a:t>
            </a:r>
            <a:endParaRPr lang="en-US" altLang="en-US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4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2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9771" y="2753931"/>
          <a:ext cx="3200400" cy="211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50093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nết</a:t>
                      </a:r>
                      <a:endParaRPr lang="en-US" sz="2400" b="1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7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tươi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endParaRPr lang="en-US" sz="2400" b="1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6871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gà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bới</a:t>
                      </a:r>
                      <a:endParaRPr lang="en-US" sz="2400" b="1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63712" y="2753930"/>
          <a:ext cx="4589059" cy="211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89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7176">
                <a:tc>
                  <a:txBody>
                    <a:bodyPr/>
                    <a:lstStyle/>
                    <a:p>
                      <a:pPr algn="l"/>
                      <a:r>
                        <a:rPr lang="en-US" sz="2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…,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mỉm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cười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chào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157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khen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Ba …</a:t>
                      </a: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cẩu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thả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chắc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chắn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>
            <a:endCxn id="5" idx="1"/>
          </p:cNvCxnSpPr>
          <p:nvPr/>
        </p:nvCxnSpPr>
        <p:spPr>
          <a:xfrm>
            <a:off x="3590171" y="3153981"/>
            <a:ext cx="973541" cy="657224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90171" y="4487480"/>
            <a:ext cx="973541" cy="0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0312" y="165735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Bài 4: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Điền các thành ngữ hoặc cụm từ ở cột A vào những chỗ thích hợp ở cột B: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>
            <a:stCxn id="4" idx="3"/>
          </p:cNvCxnSpPr>
          <p:nvPr/>
        </p:nvCxnSpPr>
        <p:spPr>
          <a:xfrm flipV="1">
            <a:off x="3590171" y="3153981"/>
            <a:ext cx="973541" cy="657225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3C27EC8D-D99B-4948-A7DA-434FA70CA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7150"/>
            <a:ext cx="87741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17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2 năm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endParaRPr lang="en-US" altLang="en-US" sz="28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vốn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đẹp</a:t>
            </a:r>
            <a:endParaRPr lang="en-US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9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8446"/>
              </p:ext>
            </p:extLst>
          </p:nvPr>
        </p:nvGraphicFramePr>
        <p:xfrm>
          <a:off x="389771" y="2753931"/>
          <a:ext cx="3200400" cy="211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50093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nết</a:t>
                      </a:r>
                      <a:endParaRPr lang="en-US" sz="2400" b="1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7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tươi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endParaRPr lang="en-US" sz="2400" b="1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6871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gà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bới</a:t>
                      </a:r>
                      <a:endParaRPr lang="en-US" sz="2400" b="1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81648"/>
              </p:ext>
            </p:extLst>
          </p:nvPr>
        </p:nvGraphicFramePr>
        <p:xfrm>
          <a:off x="4563712" y="2753930"/>
          <a:ext cx="4589059" cy="211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89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7176">
                <a:tc>
                  <a:txBody>
                    <a:bodyPr/>
                    <a:lstStyle/>
                    <a:p>
                      <a:pPr algn="l"/>
                      <a:r>
                        <a:rPr lang="en-US" sz="2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…,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mỉm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cười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chào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157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khen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Ba …</a:t>
                      </a: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cẩu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thả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chắc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chắn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>
            <a:endCxn id="5" idx="1"/>
          </p:cNvCxnSpPr>
          <p:nvPr/>
        </p:nvCxnSpPr>
        <p:spPr>
          <a:xfrm>
            <a:off x="3590171" y="3153981"/>
            <a:ext cx="973541" cy="657224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90171" y="4487480"/>
            <a:ext cx="973541" cy="0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0312" y="165735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Bài 4: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Điền các thành ngữ hoặc cụm từ ở cột A vào những chỗ thích hợp ở cột B: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>
            <a:stCxn id="4" idx="3"/>
          </p:cNvCxnSpPr>
          <p:nvPr/>
        </p:nvCxnSpPr>
        <p:spPr>
          <a:xfrm flipV="1">
            <a:off x="3590171" y="3153981"/>
            <a:ext cx="973541" cy="657225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90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</TotalTime>
  <Words>916</Words>
  <Application>Microsoft Office PowerPoint</Application>
  <PresentationFormat>On-screen Show (16:9)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HienDieu</dc:creator>
  <cp:lastModifiedBy>admin</cp:lastModifiedBy>
  <cp:revision>102</cp:revision>
  <dcterms:created xsi:type="dcterms:W3CDTF">2017-02-08T10:47:22Z</dcterms:created>
  <dcterms:modified xsi:type="dcterms:W3CDTF">2022-02-17T03:07:32Z</dcterms:modified>
</cp:coreProperties>
</file>